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2"/>
  </p:notesMasterIdLst>
  <p:sldIdLst>
    <p:sldId id="368" r:id="rId2"/>
    <p:sldId id="341" r:id="rId3"/>
    <p:sldId id="370" r:id="rId4"/>
    <p:sldId id="309" r:id="rId5"/>
    <p:sldId id="312" r:id="rId6"/>
    <p:sldId id="313" r:id="rId7"/>
    <p:sldId id="342" r:id="rId8"/>
    <p:sldId id="343" r:id="rId9"/>
    <p:sldId id="259" r:id="rId10"/>
    <p:sldId id="344" r:id="rId11"/>
    <p:sldId id="314" r:id="rId12"/>
    <p:sldId id="345" r:id="rId13"/>
    <p:sldId id="346" r:id="rId14"/>
    <p:sldId id="373" r:id="rId15"/>
    <p:sldId id="348" r:id="rId16"/>
    <p:sldId id="349" r:id="rId17"/>
    <p:sldId id="351" r:id="rId18"/>
    <p:sldId id="378" r:id="rId19"/>
    <p:sldId id="375" r:id="rId20"/>
    <p:sldId id="352" r:id="rId21"/>
    <p:sldId id="353" r:id="rId22"/>
    <p:sldId id="354" r:id="rId23"/>
    <p:sldId id="369" r:id="rId24"/>
    <p:sldId id="355" r:id="rId25"/>
    <p:sldId id="356" r:id="rId26"/>
    <p:sldId id="357" r:id="rId27"/>
    <p:sldId id="358" r:id="rId28"/>
    <p:sldId id="359" r:id="rId29"/>
    <p:sldId id="365" r:id="rId30"/>
    <p:sldId id="361" r:id="rId31"/>
    <p:sldId id="362" r:id="rId32"/>
    <p:sldId id="364" r:id="rId33"/>
    <p:sldId id="366" r:id="rId34"/>
    <p:sldId id="299" r:id="rId35"/>
    <p:sldId id="306" r:id="rId36"/>
    <p:sldId id="371" r:id="rId37"/>
    <p:sldId id="372" r:id="rId38"/>
    <p:sldId id="367" r:id="rId39"/>
    <p:sldId id="305" r:id="rId40"/>
    <p:sldId id="34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6B1F1-99E2-43EE-A827-11337FBFC6E6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1E665-18F3-4C30-A5FE-CFD6ECAD0D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E665-18F3-4C30-A5FE-CFD6ECAD0D2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FF3774-E18D-4752-B22E-3D830574BB3B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0AC4817-E3C5-40E8-A899-6F89282641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438343" cy="5929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3504" y="1000108"/>
            <a:ext cx="3786214" cy="4647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altLang="ru-RU" sz="4000" b="1" dirty="0" err="1" smtClean="0">
                <a:solidFill>
                  <a:srgbClr val="C00000"/>
                </a:solidFill>
                <a:latin typeface="Arial Black" pitchFamily="34" charset="0"/>
              </a:rPr>
              <a:t>Асанина</a:t>
            </a:r>
            <a:r>
              <a:rPr lang="ru-RU" altLang="ru-RU" sz="40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Елена Николаевна </a:t>
            </a:r>
            <a:r>
              <a:rPr lang="ru-RU" altLang="ru-RU" sz="3200" b="1" dirty="0" smtClean="0">
                <a:solidFill>
                  <a:srgbClr val="C00000"/>
                </a:solidFill>
                <a:latin typeface="Arial Black" pitchFamily="34" charset="0"/>
              </a:rPr>
              <a:t>– </a:t>
            </a:r>
            <a:r>
              <a:rPr lang="ru-RU" alt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воспитатель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МБДОУ»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</a:rPr>
              <a:t>Зубово-Полянский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детский сад  № 3     «Ручеек»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</a:rPr>
              <a:t>комбинирован-ного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вида»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6710" y="6429396"/>
            <a:ext cx="121444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285860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214678" y="500042"/>
            <a:ext cx="53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«Вот как мы стараемся»</a:t>
            </a:r>
            <a:endParaRPr lang="ru-RU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428737"/>
            <a:ext cx="4572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  <a:defRPr/>
            </a:pP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6" name="Содержимое 3" descr="DSCN1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14422"/>
            <a:ext cx="4040412" cy="5387216"/>
          </a:xfrm>
          <a:prstGeom prst="rect">
            <a:avLst/>
          </a:prstGeom>
        </p:spPr>
      </p:pic>
      <p:pic>
        <p:nvPicPr>
          <p:cNvPr id="7" name="Рисунок 6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000240"/>
            <a:ext cx="4312328" cy="28076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2571736" y="50004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«Красиво получается»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428736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143240" y="571480"/>
            <a:ext cx="513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«Вот так мы делаем игрушки»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714488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00364" y="214290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«Подарки наши готовы»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7072290"/>
          </a:xfrm>
          <a:prstGeom prst="rect">
            <a:avLst/>
          </a:prstGeom>
        </p:spPr>
      </p:pic>
      <p:pic>
        <p:nvPicPr>
          <p:cNvPr id="3" name="Рисунок 2" descr="IMG_4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642919"/>
            <a:ext cx="4232702" cy="56436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IMG_47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4122" y="571480"/>
            <a:ext cx="4232701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500174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857488" y="642918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«Раскрашиваем наши поделки»</a:t>
            </a:r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1467" y="165448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57422" y="500042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«Сделали мир ярче»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214686"/>
            <a:ext cx="4492977" cy="3369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929190" y="2428868"/>
            <a:ext cx="4214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Подарки для елки </a:t>
            </a:r>
          </a:p>
          <a:p>
            <a:endParaRPr lang="ru-RU" sz="2800" dirty="0"/>
          </a:p>
        </p:txBody>
      </p:sp>
      <p:pic>
        <p:nvPicPr>
          <p:cNvPr id="5" name="Содержимое 3" descr="DSCN1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642918"/>
            <a:ext cx="4476781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" y="0"/>
            <a:ext cx="671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Елочные игрушки (заготовки)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7144">
            <a:off x="6417892" y="188867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37295">
            <a:off x="1589801" y="1643807"/>
            <a:ext cx="67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«От простого к сложному»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16" y="2285992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«Розы»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0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«Подвески»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144">
            <a:off x="6632206" y="188868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4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2918"/>
            <a:ext cx="5834071" cy="4375554"/>
          </a:xfrm>
          <a:prstGeom prst="rect">
            <a:avLst/>
          </a:prstGeom>
        </p:spPr>
      </p:pic>
      <p:pic>
        <p:nvPicPr>
          <p:cNvPr id="11" name="Рисунок 10" descr="IMG_47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50" y="3357562"/>
            <a:ext cx="4476750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8794" y="428605"/>
            <a:ext cx="5429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Arial Black" pitchFamily="34" charset="0"/>
              </a:rPr>
              <a:t>«Фантазия из теста» </a:t>
            </a:r>
            <a:br>
              <a:rPr lang="ru-RU" altLang="ru-RU" sz="32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Лепка из солёного теста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из опыта работы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SDC13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571744"/>
            <a:ext cx="542928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928794" y="2643182"/>
            <a:ext cx="42862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84"/>
            <a:ext cx="3893273" cy="5189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357422" y="428604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Веселый пейзаж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144">
            <a:off x="6537475" y="2019627"/>
            <a:ext cx="2569365" cy="2722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285860"/>
            <a:ext cx="3714776" cy="4953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08" y="357166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«На земле и в небесах»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SDC13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31002" y="1988334"/>
            <a:ext cx="5048285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G_47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895229">
            <a:off x="4258336" y="2111946"/>
            <a:ext cx="5048285" cy="3786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91399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7554" y="428604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«Забавные картинки»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IMG_4776.JPG"/>
          <p:cNvPicPr>
            <a:picLocks noChangeAspect="1"/>
          </p:cNvPicPr>
          <p:nvPr/>
        </p:nvPicPr>
        <p:blipFill>
          <a:blip r:embed="rId3" cstate="print"/>
          <a:srcRect l="1210" t="1613" b="3225"/>
          <a:stretch>
            <a:fillRect/>
          </a:stretch>
        </p:blipFill>
        <p:spPr>
          <a:xfrm>
            <a:off x="214282" y="1071546"/>
            <a:ext cx="4350833" cy="3143272"/>
          </a:xfrm>
          <a:prstGeom prst="rect">
            <a:avLst/>
          </a:prstGeom>
        </p:spPr>
      </p:pic>
      <p:pic>
        <p:nvPicPr>
          <p:cNvPr id="9" name="Рисунок 8" descr="IMG_4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714620"/>
            <a:ext cx="5214942" cy="39112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Рисунок 2" descr="SDC13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1071546"/>
            <a:ext cx="7286676" cy="546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28662" y="6143644"/>
            <a:ext cx="235745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43240" y="285728"/>
            <a:ext cx="383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«Гуси-лебеди»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214290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Рыбка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1285860"/>
            <a:ext cx="78581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SDC13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5670" y="1118047"/>
            <a:ext cx="4071967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4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38159" y="1881177"/>
            <a:ext cx="5334037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357818" y="428604"/>
            <a:ext cx="364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«Петушок-петушок»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Рисунок 2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pic>
        <p:nvPicPr>
          <p:cNvPr id="4" name="Рисунок 3" descr="i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714488"/>
            <a:ext cx="4953034" cy="371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1500166" y="428604"/>
            <a:ext cx="7395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«Подсолнушки-маленькие солнышки»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G_47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7147" y="1571612"/>
            <a:ext cx="3214711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57148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Цветы для мамочки моей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9190" y="571480"/>
            <a:ext cx="40729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Угощение для сластены</a:t>
            </a:r>
          </a:p>
          <a:p>
            <a:pPr algn="ctr"/>
            <a:endParaRPr lang="ru-RU" sz="2800" dirty="0"/>
          </a:p>
        </p:txBody>
      </p:sp>
      <p:pic>
        <p:nvPicPr>
          <p:cNvPr id="8" name="Рисунок 7" descr="SDC13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3429024" cy="4572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IMG_4796.JPG"/>
          <p:cNvPicPr>
            <a:picLocks noChangeAspect="1"/>
          </p:cNvPicPr>
          <p:nvPr/>
        </p:nvPicPr>
        <p:blipFill>
          <a:blip r:embed="rId4" cstate="print"/>
          <a:srcRect b="2083"/>
          <a:stretch>
            <a:fillRect/>
          </a:stretch>
        </p:blipFill>
        <p:spPr>
          <a:xfrm>
            <a:off x="3929058" y="1928802"/>
            <a:ext cx="5000660" cy="367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642918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«Цветы к празднику»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G_4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571612"/>
            <a:ext cx="3536181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IMG_4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00174"/>
            <a:ext cx="3857652" cy="514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2132" y="1285860"/>
            <a:ext cx="2571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«Под соснами, под елками  лежит клубок с иголками»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14290"/>
            <a:ext cx="364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«Яблоки для ежат»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MG_4793.JP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>
          <a:xfrm>
            <a:off x="214282" y="1000108"/>
            <a:ext cx="4519643" cy="3177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SDC17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375420"/>
            <a:ext cx="4643438" cy="3482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4" name="Рисунок 3" descr="i (15).jpg"/>
          <p:cNvPicPr>
            <a:picLocks noChangeAspect="1"/>
          </p:cNvPicPr>
          <p:nvPr/>
        </p:nvPicPr>
        <p:blipFill>
          <a:blip r:embed="rId3"/>
          <a:srcRect r="2177" b="9185"/>
          <a:stretch>
            <a:fillRect/>
          </a:stretch>
        </p:blipFill>
        <p:spPr>
          <a:xfrm>
            <a:off x="928662" y="1142984"/>
            <a:ext cx="6572296" cy="457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285984" y="357166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«Ежик – коротконожек»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144">
            <a:off x="6864731" y="3975058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357166"/>
            <a:ext cx="5000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Актуальность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43174" y="1000108"/>
            <a:ext cx="62865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Формирование и совершенствование мелкой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моторики кисти и пальцев рук, является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стимулом развития центральной нервной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системы и всех психических процессов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(воображения, памяти, внимания, мышления),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что способствует успешной социализации ребенка,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развитию его культуры общения и в дальнейшем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способствуют формированию основ мотивационной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готовности к школе.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Рисунок 2" descr="DSCN1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4476749" cy="3357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Содержимое 3" descr="DSCN1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5747" y="2571744"/>
            <a:ext cx="5048253" cy="3786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428992" y="428604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Медальоны - чемпионам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4" name="Рисунок 3" descr="IMG_4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4" name="Рисунок 3" descr="SDC17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3" name="Рисунок 2" descr="i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99" y="1428736"/>
            <a:ext cx="6840902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21251181">
            <a:off x="1262119" y="635618"/>
            <a:ext cx="681643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«Окошко в  сказочный мир»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0019-019-Vidy-Krasnoj-kni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58281" cy="6857999"/>
          </a:xfrm>
          <a:prstGeom prst="rect">
            <a:avLst/>
          </a:prstGeom>
          <a:noFill/>
        </p:spPr>
      </p:pic>
      <p:pic>
        <p:nvPicPr>
          <p:cNvPr id="5" name="Рисунок 4" descr="IMG_4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58346" cy="70187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802" y="500042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Arial Black" pitchFamily="34" charset="0"/>
              </a:rPr>
              <a:t>Результаты 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1785926"/>
            <a:ext cx="5643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latin typeface="Arial Black" pitchFamily="34" charset="0"/>
              </a:rPr>
              <a:t>Уровни развития детей старшей группы:</a:t>
            </a:r>
          </a:p>
          <a:p>
            <a:pPr algn="ctr"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latin typeface="Arial Black" pitchFamily="34" charset="0"/>
              </a:rPr>
              <a:t>-высокий-17</a:t>
            </a:r>
          </a:p>
          <a:p>
            <a:pPr algn="ctr"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latin typeface="Arial Black" pitchFamily="34" charset="0"/>
              </a:rPr>
              <a:t>-средний-73</a:t>
            </a:r>
          </a:p>
          <a:p>
            <a:pPr algn="ctr"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latin typeface="Arial Black" pitchFamily="34" charset="0"/>
              </a:rPr>
              <a:t>-низкий-10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144">
            <a:off x="6864732" y="3474991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0019-019-Vidy-Krasnoj-kni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58281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65717" y="2357430"/>
            <a:ext cx="3978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etsad-139323-14230453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307" y="-24"/>
            <a:ext cx="9237307" cy="6858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660709">
            <a:off x="1127073" y="1784938"/>
            <a:ext cx="445570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Благодарю за внимание!!!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2066" y="571480"/>
            <a:ext cx="38576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8992" y="2500306"/>
            <a:ext cx="4071966" cy="3693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Развитие мелкой моторики детей старшей группы.</a:t>
            </a: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Создание условий для привлечения детей к продуктивной деятельности, развитие творческой самостоятельности и индивидуальности.</a:t>
            </a: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Привлечение родителей к совместному домашнему творчеству с детьми.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571480"/>
            <a:ext cx="607223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Развитие мелкой моторики через продуктивную деятельность – лепку из солёного теста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1857364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Задачи: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214290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Цель: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9866">
            <a:off x="7069315" y="4396468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6380" y="1000108"/>
            <a:ext cx="292895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19-019-Vidy-Krasnoj-kni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3286124"/>
            <a:ext cx="4191029" cy="3143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305342"/>
            <a:ext cx="457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None/>
              <a:defRPr/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28794" y="785794"/>
            <a:ext cx="7215206" cy="5066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Влияние занятий </a:t>
            </a:r>
            <a:r>
              <a:rPr lang="ru-RU" sz="2400" b="1" i="1" dirty="0" err="1" smtClean="0">
                <a:solidFill>
                  <a:srgbClr val="C00000"/>
                </a:solidFill>
              </a:rPr>
              <a:t>тестопластикой</a:t>
            </a:r>
            <a:r>
              <a:rPr lang="ru-RU" sz="2400" b="1" i="1" dirty="0" smtClean="0">
                <a:solidFill>
                  <a:srgbClr val="C00000"/>
                </a:solidFill>
              </a:rPr>
              <a:t>     для детей</a:t>
            </a:r>
            <a:r>
              <a:rPr lang="ru-RU" sz="2400" b="1" i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•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Коррекционно-развивающее -</a:t>
            </a:r>
            <a:r>
              <a:rPr lang="ru-RU" sz="2000" b="1" i="1" dirty="0" smtClean="0">
                <a:solidFill>
                  <a:srgbClr val="002060"/>
                </a:solidFill>
              </a:rPr>
              <a:t> развитие и коррекция всех психических функций (восприятия, внимания, мышления, моторики и координации движений и т.д.)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•</a:t>
            </a:r>
            <a:r>
              <a:rPr lang="ru-RU" sz="2000" b="1" i="1" u="sng" dirty="0" smtClean="0">
                <a:solidFill>
                  <a:srgbClr val="002060"/>
                </a:solidFill>
              </a:rPr>
              <a:t> Обучающее</a:t>
            </a:r>
            <a:r>
              <a:rPr lang="ru-RU" sz="2000" b="1" i="1" dirty="0" smtClean="0">
                <a:solidFill>
                  <a:srgbClr val="002060"/>
                </a:solidFill>
              </a:rPr>
              <a:t> - расширение знаний и представлений о самом себе, других, окружающем мире, раскрытие творческих способностей детей, умения видеть необычное в предмете исследования.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•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Коммуникативное</a:t>
            </a:r>
            <a:r>
              <a:rPr lang="ru-RU" sz="2000" b="1" i="1" dirty="0" smtClean="0">
                <a:solidFill>
                  <a:srgbClr val="002060"/>
                </a:solidFill>
              </a:rPr>
              <a:t> - развитие умения позитивного общения и сотрудничества.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•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Релаксационное </a:t>
            </a:r>
            <a:r>
              <a:rPr lang="ru-RU" sz="2000" b="1" i="1" dirty="0" smtClean="0">
                <a:solidFill>
                  <a:srgbClr val="002060"/>
                </a:solidFill>
              </a:rPr>
              <a:t>- преобразование деструктивных форм энергии в социально-адаптивную форму деятельности, снятие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психоэмоционального</a:t>
            </a:r>
            <a:r>
              <a:rPr lang="ru-RU" sz="2000" b="1" i="1" dirty="0" smtClean="0">
                <a:solidFill>
                  <a:srgbClr val="002060"/>
                </a:solidFill>
              </a:rPr>
              <a:t> напряжения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•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Воспитательное</a:t>
            </a:r>
            <a:r>
              <a:rPr lang="ru-RU" sz="2000" b="1" i="1" dirty="0" smtClean="0">
                <a:solidFill>
                  <a:srgbClr val="002060"/>
                </a:solidFill>
              </a:rPr>
              <a:t> - развитие нравственных сторон личности ребенка, любви к труду, процессу творчества и познания.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214290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Функции </a:t>
            </a:r>
            <a:r>
              <a:rPr lang="ru-RU" sz="2400" b="1" dirty="0" err="1" smtClean="0">
                <a:solidFill>
                  <a:srgbClr val="C00000"/>
                </a:solidFill>
                <a:latin typeface="Arial Black" pitchFamily="34" charset="0"/>
              </a:rPr>
              <a:t>тестопластики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928670"/>
            <a:ext cx="6858048" cy="3447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488" y="1474619"/>
            <a:ext cx="5143536" cy="4647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Проведённый мониторинг показал, что  дети старшей группы многие не умеют завязывать шнурки, собирать </a:t>
            </a:r>
            <a:r>
              <a:rPr lang="ru-RU" sz="2000" b="1" dirty="0" err="1" smtClean="0">
                <a:solidFill>
                  <a:srgbClr val="002060"/>
                </a:solidFill>
                <a:latin typeface="Arial Black" pitchFamily="34" charset="0"/>
              </a:rPr>
              <a:t>пазлы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, некоторые застёгивать кнопки, крючки, нанизывать бусы. Я сделала вывод, что у детей недостаточно развита мелкая моторика пальцев рук.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just"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Уровни развития детей старшей группы:</a:t>
            </a:r>
          </a:p>
          <a:p>
            <a:pPr algn="just"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Arial Black" pitchFamily="34" charset="0"/>
              </a:rPr>
              <a:t>-</a:t>
            </a:r>
            <a:r>
              <a:rPr lang="ru-RU" alt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высокий-15</a:t>
            </a:r>
          </a:p>
          <a:p>
            <a:pPr algn="just"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Arial Black" pitchFamily="34" charset="0"/>
              </a:rPr>
              <a:t>-средний-72</a:t>
            </a:r>
          </a:p>
          <a:p>
            <a:pPr algn="just"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-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низкий-13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71435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Мониторинг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144">
            <a:off x="7069315" y="4396468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Picture 4" descr="ingridien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5394425" cy="51212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72198" y="1285860"/>
            <a:ext cx="2857520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же такое </a:t>
            </a:r>
            <a:r>
              <a:rPr lang="ru-RU" sz="24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тестопластика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Искусство лепки из солёного теста называется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тестопластикой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Лепка из солёного теста – это одно из самых популярных художественных занятий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Содержимое 3" descr="DSCN1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857232"/>
            <a:ext cx="7286708" cy="5465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143108" y="0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«Мы лепим, лепим, лепим»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1" dirty="0"/>
              <a:t> </a:t>
            </a:r>
            <a:r>
              <a:rPr lang="ru-RU" altLang="ru-RU" dirty="0" smtClean="0"/>
              <a:t>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857232"/>
            <a:ext cx="621510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357430"/>
            <a:ext cx="457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ru-RU" sz="20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фон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85984" y="1000108"/>
            <a:ext cx="6072230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Наглядные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 Рассматривание иллюстративного материал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Наблюдение за деятельностью педагога</a:t>
            </a:r>
          </a:p>
          <a:p>
            <a:pPr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Словесные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Словесные игры и упражнения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Речевой образец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Чтение художественной литературы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Загадывание  и разгадывание загадок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Беседы с детьми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Указания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 Вопросы</a:t>
            </a:r>
          </a:p>
          <a:p>
            <a:pPr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Практические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 Дидактические игры и упражнения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Наглядные игры-занятия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357166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Методы и приемы: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5" name="Рисунок 1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144">
            <a:off x="7069315" y="4396468"/>
            <a:ext cx="2076450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530</TotalTime>
  <Words>503</Words>
  <Application>Microsoft Office PowerPoint</Application>
  <PresentationFormat>Экран (4:3)</PresentationFormat>
  <Paragraphs>91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«Фантазия из теста»  Лепка из солёного тест                                                Асанина Е.Н.: воспитатель                              МБДОУ»Зубово-Полянский детский сад  № 3     «Ручеек» комбинированного вида»</dc:title>
  <dc:creator>user</dc:creator>
  <cp:lastModifiedBy>user</cp:lastModifiedBy>
  <cp:revision>62</cp:revision>
  <dcterms:created xsi:type="dcterms:W3CDTF">2015-03-17T10:36:09Z</dcterms:created>
  <dcterms:modified xsi:type="dcterms:W3CDTF">2015-03-25T07:07:59Z</dcterms:modified>
</cp:coreProperties>
</file>